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7"/>
  </p:notesMasterIdLst>
  <p:sldIdLst>
    <p:sldId id="256" r:id="rId2"/>
    <p:sldId id="258" r:id="rId3"/>
    <p:sldId id="260" r:id="rId4"/>
    <p:sldId id="259" r:id="rId5"/>
    <p:sldId id="270" r:id="rId6"/>
    <p:sldId id="261" r:id="rId7"/>
    <p:sldId id="263" r:id="rId8"/>
    <p:sldId id="267" r:id="rId9"/>
    <p:sldId id="264" r:id="rId10"/>
    <p:sldId id="266" r:id="rId11"/>
    <p:sldId id="265" r:id="rId12"/>
    <p:sldId id="262" r:id="rId13"/>
    <p:sldId id="269" r:id="rId14"/>
    <p:sldId id="25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unchala Theja Kumar" initials="KTK" lastIdx="3" clrIdx="0">
    <p:extLst>
      <p:ext uri="{19B8F6BF-5375-455C-9EA6-DF929625EA0E}">
        <p15:presenceInfo xmlns:p15="http://schemas.microsoft.com/office/powerpoint/2012/main" userId="6bdebeb37d18595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9"/>
    <p:restoredTop sz="91517"/>
  </p:normalViewPr>
  <p:slideViewPr>
    <p:cSldViewPr snapToGrid="0" snapToObjects="1">
      <p:cViewPr varScale="1">
        <p:scale>
          <a:sx n="133" d="100"/>
          <a:sy n="133" d="100"/>
        </p:scale>
        <p:origin x="22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22T22:48:52.700" idx="3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8T16:34:52.964" idx="1">
    <p:pos x="10" y="10"/>
    <p:text>Only 70%</p:text>
    <p:extLst>
      <p:ext uri="{C676402C-5697-4E1C-873F-D02D1690AC5C}">
        <p15:threadingInfo xmlns:p15="http://schemas.microsoft.com/office/powerpoint/2012/main" timeZoneBias="-330"/>
      </p:ext>
    </p:extLst>
  </p:cm>
  <p:cm authorId="1" dt="2021-04-18T16:35:21.177" idx="2">
    <p:pos x="146" y="146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hdphoto1.wdp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g>
</file>

<file path=ppt/media/image2.jpeg>
</file>

<file path=ppt/media/image3.jpe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4A692-90D7-8D4B-BEED-C7E4670FAE3A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78FE8-5B49-414F-8DB6-3D0264AC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35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578FE8-5B49-414F-8DB6-3D0264ACE9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03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4/22/21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41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48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54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632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2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22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4/22/21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10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4/22/21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4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4/22/21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032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3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39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4/22/21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4493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733E0473-C315-42D8-A82A-A2FE49DC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23A251-68F2-43E5-812B-4BBAE1A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5D2A2F-510E-7046-A4BC-1739527AB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9938" y="0"/>
            <a:ext cx="4217487" cy="6858000"/>
          </a:xfrm>
          <a:prstGeom prst="rect">
            <a:avLst/>
          </a:prstGeom>
        </p:spPr>
      </p:pic>
      <p:pic>
        <p:nvPicPr>
          <p:cNvPr id="22" name="Picture 3" descr="Birght blue sea and beach from above">
            <a:extLst>
              <a:ext uri="{FF2B5EF4-FFF2-40B4-BE49-F238E27FC236}">
                <a16:creationId xmlns:a16="http://schemas.microsoft.com/office/drawing/2014/main" id="{1D922466-618D-457E-BA3D-00336B8A7B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2373" r="-1" b="13018"/>
          <a:stretch/>
        </p:blipFill>
        <p:spPr>
          <a:xfrm>
            <a:off x="-1526" y="10"/>
            <a:ext cx="12188951" cy="6857990"/>
          </a:xfrm>
          <a:prstGeom prst="rect">
            <a:avLst/>
          </a:prstGeom>
        </p:spPr>
      </p:pic>
      <p:grpSp>
        <p:nvGrpSpPr>
          <p:cNvPr id="13" name="decorative circle">
            <a:extLst>
              <a:ext uri="{FF2B5EF4-FFF2-40B4-BE49-F238E27FC236}">
                <a16:creationId xmlns:a16="http://schemas.microsoft.com/office/drawing/2014/main" id="{0350AF23-2606-421F-AB7B-23D9B48F3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C87ABF-1130-3D42-9427-AEA630DC5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988" y="672169"/>
            <a:ext cx="8213314" cy="1480598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PREDICTION OF PARKINSON’S DISEASE USING ML CLASSIFIERS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D96A32-1427-0E4C-93C7-6B47F7517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2770" y="4838334"/>
            <a:ext cx="4371173" cy="165576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TEAM MEMBERS: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K. THEJA KUMAR     - 18121086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C. SRUJANA REDDY - 18121092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B. SAHITHI                - 18121075</a:t>
            </a:r>
          </a:p>
        </p:txBody>
      </p:sp>
    </p:spTree>
    <p:extLst>
      <p:ext uri="{BB962C8B-B14F-4D97-AF65-F5344CB8AC3E}">
        <p14:creationId xmlns:p14="http://schemas.microsoft.com/office/powerpoint/2010/main" val="588872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F01A9-8933-994A-8210-F5224A7B0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DE333-BFF0-DA44-BFF8-6615851C9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[1] A. Kolte, B. Mahitha and N. V. G. Raju, "Stratification of Parkinson Disease using python scikit-learn ML library," 2019 International Conference on Emerging Trends in Science and Engineering (ICESE), 2019, pp. 1-4, doi: 10.1109/ICESE46178.2019.9194627.</a:t>
            </a:r>
          </a:p>
          <a:p>
            <a:r>
              <a:rPr lang="en-US" dirty="0"/>
              <a:t>[2]</a:t>
            </a:r>
            <a:r>
              <a:rPr lang="en-IN" dirty="0"/>
              <a:t> Karabayir, I., Goldman, S.M., Pappu, S. </a:t>
            </a:r>
            <a:r>
              <a:rPr lang="en-IN" i="1" dirty="0"/>
              <a:t>et al.</a:t>
            </a:r>
            <a:r>
              <a:rPr lang="en-IN" dirty="0"/>
              <a:t> Gradient boosting for Parkinson’s disease diagnosis from voice recordings. </a:t>
            </a:r>
            <a:r>
              <a:rPr lang="en-IN" i="1" dirty="0"/>
              <a:t>BMC Med Inform Decis Mak</a:t>
            </a:r>
            <a:r>
              <a:rPr lang="en-IN" dirty="0"/>
              <a:t> </a:t>
            </a:r>
            <a:r>
              <a:rPr lang="en-IN" b="1" dirty="0"/>
              <a:t>20, </a:t>
            </a:r>
            <a:r>
              <a:rPr lang="en-IN" dirty="0"/>
              <a:t>228 (2020). https://doi.org/10.1186/s12911-020-01250-7</a:t>
            </a:r>
          </a:p>
          <a:p>
            <a:r>
              <a:rPr lang="en-US" dirty="0"/>
              <a:t>[3] Lizbeth Naranjo, Carlos J. Pérez, Yolanda Campos-Roca, Jacinto Martín, Addressing voice recording replications for Parkinson’s disease detection, Expert Systems with Applications, Volume 46,2016,Pages 286-292,ISSN 0957-4174,https://doi.org/10.1016/j.eswa.2015.10.034.</a:t>
            </a:r>
          </a:p>
          <a:p>
            <a:r>
              <a:rPr lang="en-IN" dirty="0"/>
              <a:t>[4] A Yasar, I Saritas, M A Sahman</a:t>
            </a:r>
            <a:r>
              <a:rPr lang="en-IN" baseline="30000" dirty="0"/>
              <a:t> </a:t>
            </a:r>
            <a:r>
              <a:rPr lang="en-IN" dirty="0"/>
              <a:t>and A C Cinar, Classification of Parkinson disease data with artificial neural networks, IOP Conf. Series: Materials Science and Engineering </a:t>
            </a:r>
            <a:r>
              <a:rPr lang="en-IN" b="1" dirty="0"/>
              <a:t>675 </a:t>
            </a:r>
            <a:r>
              <a:rPr lang="en-IN" dirty="0"/>
              <a:t>(2019) 012031 doi:10.1088/1757-899X/675/1/012031 </a:t>
            </a:r>
          </a:p>
        </p:txBody>
      </p:sp>
    </p:spTree>
    <p:extLst>
      <p:ext uri="{BB962C8B-B14F-4D97-AF65-F5344CB8AC3E}">
        <p14:creationId xmlns:p14="http://schemas.microsoft.com/office/powerpoint/2010/main" val="599975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5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060CADB-D3B9-4D26-B2D2-CA7FCB413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3499E5E-1A5F-442C-9B62-59BD6BA89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05AEF50-4D29-4F46-B32F-DE92C31BE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3885" y="1122363"/>
            <a:ext cx="5047488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5077DF3-8A40-4F15-ADEA-B05B81EBF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8440" y="1931572"/>
            <a:ext cx="3571970" cy="35719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2">
            <a:extLst>
              <a:ext uri="{FF2B5EF4-FFF2-40B4-BE49-F238E27FC236}">
                <a16:creationId xmlns:a16="http://schemas.microsoft.com/office/drawing/2014/main" id="{9B14BF9B-721A-4344-A9F9-7D94047F6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250" y="433212"/>
            <a:ext cx="2249928" cy="224992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Graphic 39">
            <a:extLst>
              <a:ext uri="{FF2B5EF4-FFF2-40B4-BE49-F238E27FC236}">
                <a16:creationId xmlns:a16="http://schemas.microsoft.com/office/drawing/2014/main" id="{437A713E-895C-40E1-87E9-351CC2B94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118" y="433212"/>
            <a:ext cx="2288059" cy="2288059"/>
          </a:xfrm>
          <a:prstGeom prst="rect">
            <a:avLst/>
          </a:prstGeom>
        </p:spPr>
      </p:pic>
      <p:grpSp>
        <p:nvGrpSpPr>
          <p:cNvPr id="42" name="Decorative Circles">
            <a:extLst>
              <a:ext uri="{FF2B5EF4-FFF2-40B4-BE49-F238E27FC236}">
                <a16:creationId xmlns:a16="http://schemas.microsoft.com/office/drawing/2014/main" id="{2B57EFAC-AAD1-4150-8475-0791DFDBA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82868" y="310026"/>
            <a:ext cx="2210470" cy="6016634"/>
            <a:chOff x="2882868" y="310026"/>
            <a:chExt cx="2210470" cy="6016634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DA7C731-8558-4ECF-B334-33008C019D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850" y="6020880"/>
              <a:ext cx="305780" cy="3057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ACCADE5-5570-40A7-BFCC-FF24401F9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79971" y="578700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31E471D-800C-4F45-9461-0259135453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882868" y="310026"/>
              <a:ext cx="226735" cy="226735"/>
            </a:xfrm>
            <a:prstGeom prst="ellipse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B1B0694-56D9-476E-A638-B4DBEE30F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09603" y="735547"/>
              <a:ext cx="466441" cy="46644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Oval 3">
            <a:extLst>
              <a:ext uri="{FF2B5EF4-FFF2-40B4-BE49-F238E27FC236}">
                <a16:creationId xmlns:a16="http://schemas.microsoft.com/office/drawing/2014/main" id="{FB54BB74-C1C1-4896-B28C-DB98F4E3E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7392" y="284085"/>
            <a:ext cx="1571298" cy="157129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Graphic 49">
            <a:extLst>
              <a:ext uri="{FF2B5EF4-FFF2-40B4-BE49-F238E27FC236}">
                <a16:creationId xmlns:a16="http://schemas.microsoft.com/office/drawing/2014/main" id="{A9786A97-2A55-4E9B-9DC1-56BD268D0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44696" y="284084"/>
            <a:ext cx="1571299" cy="1571299"/>
          </a:xfrm>
          <a:prstGeom prst="rect">
            <a:avLst/>
          </a:prstGeom>
        </p:spPr>
      </p:pic>
      <p:sp>
        <p:nvSpPr>
          <p:cNvPr id="52" name="Oval 1">
            <a:extLst>
              <a:ext uri="{FF2B5EF4-FFF2-40B4-BE49-F238E27FC236}">
                <a16:creationId xmlns:a16="http://schemas.microsoft.com/office/drawing/2014/main" id="{35FC7085-82C4-4838-8749-ED8F17CD7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250" y="4296175"/>
            <a:ext cx="1996328" cy="199632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Graphic 53">
            <a:extLst>
              <a:ext uri="{FF2B5EF4-FFF2-40B4-BE49-F238E27FC236}">
                <a16:creationId xmlns:a16="http://schemas.microsoft.com/office/drawing/2014/main" id="{5F483687-491A-4137-A12B-E2716697A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3250" y="4296848"/>
            <a:ext cx="1996327" cy="1996327"/>
          </a:xfrm>
          <a:prstGeom prst="rect">
            <a:avLst/>
          </a:prstGeom>
        </p:spPr>
      </p:pic>
      <p:pic>
        <p:nvPicPr>
          <p:cNvPr id="8" name="Graphic 7" descr="Handshake">
            <a:extLst>
              <a:ext uri="{FF2B5EF4-FFF2-40B4-BE49-F238E27FC236}">
                <a16:creationId xmlns:a16="http://schemas.microsoft.com/office/drawing/2014/main" id="{44725E5C-3E63-44B9-A0C0-039EEC41D3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634613" y="2605370"/>
            <a:ext cx="2258509" cy="225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73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1530-3A92-0C46-9A17-D969DD125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D1A87-CC0B-2E43-A840-0D04D34FF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/>
              <a:t>Libraries using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Feature selection methods &amp; model Methods ..</a:t>
            </a:r>
            <a:br>
              <a:rPr lang="en-US" dirty="0"/>
            </a:br>
            <a:r>
              <a:rPr lang="en-US" dirty="0"/>
              <a:t>Use table for method names..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Images</a:t>
            </a:r>
          </a:p>
          <a:p>
            <a:r>
              <a:rPr lang="en-US" dirty="0"/>
              <a:t>Video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95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C059B18-CF4E-624A-B7E0-44A8E53F6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Archimedes-spirals</a:t>
            </a:r>
          </a:p>
        </p:txBody>
      </p:sp>
      <p:pic>
        <p:nvPicPr>
          <p:cNvPr id="12" name="Picture 11" descr="Text&#10;&#10;Description automatically generated with medium confidence">
            <a:extLst>
              <a:ext uri="{FF2B5EF4-FFF2-40B4-BE49-F238E27FC236}">
                <a16:creationId xmlns:a16="http://schemas.microsoft.com/office/drawing/2014/main" id="{C4A75B19-0659-AD4E-9BA7-947C80CEB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483" y="4305064"/>
            <a:ext cx="6220623" cy="1943100"/>
          </a:xfrm>
          <a:prstGeom prst="rect">
            <a:avLst/>
          </a:prstGeom>
        </p:spPr>
      </p:pic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624F615F-BCA6-9E45-AE05-BBA65F8E6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066" y="1861496"/>
            <a:ext cx="8905456" cy="201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286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8B724-417A-EF48-990B-DC842F731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5024353" cy="1325563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3417759-96E9-3243-BB80-0C473E236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570109"/>
            <a:ext cx="5220335" cy="463406"/>
          </a:xfrm>
        </p:spPr>
        <p:txBody>
          <a:bodyPr>
            <a:normAutofit/>
          </a:bodyPr>
          <a:lstStyle/>
          <a:p>
            <a:r>
              <a:rPr lang="en-US" dirty="0"/>
              <a:t>Attributes in Dataset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C5C6E93-D826-B340-AAEE-4C58FDC16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140528"/>
            <a:ext cx="5220335" cy="3736570"/>
          </a:xfrm>
        </p:spPr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IN" sz="1500" dirty="0"/>
              <a:t>ID: Subject's identifier.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1500" dirty="0"/>
              <a:t>Status: 0=Healthy; 1=PD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1500" dirty="0"/>
              <a:t>Gender: 0=Man; 1=Woman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1500" dirty="0"/>
              <a:t>Pitch local perturbation measures: relative jitter (Jitter_rel), absolute jitter (Jitter_abs), relative average perturbation (Jitter_RAP), and pitch perturbation quotient (Jitter_PPQ).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1500" dirty="0"/>
              <a:t>Amplitude perturbation measures: local shimmer (Shim_loc), shimmer in dB (Shim_dB), 3-point amplitude perturbation quotient (Shim_APQ3), 5-point amplitude perturbation quotient (Shim_APQ5), and 11-point amplitude perturbation quotient (Shim_APQ11).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3C91F69-22B6-364C-A1B8-D3903F0FDF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27" y="2140528"/>
            <a:ext cx="5183188" cy="3736570"/>
          </a:xfrm>
        </p:spPr>
        <p:txBody>
          <a:bodyPr anchor="t">
            <a:normAutofit/>
          </a:bodyPr>
          <a:lstStyle/>
          <a:p>
            <a:pPr marL="457200" lvl="0" indent="-457200" algn="just">
              <a:buClr>
                <a:srgbClr val="1F2A37">
                  <a:lumMod val="75000"/>
                  <a:lumOff val="25000"/>
                </a:srgbClr>
              </a:buClr>
              <a:buFont typeface="+mj-lt"/>
              <a:buAutoNum type="arabicPeriod" startAt="6"/>
            </a:pPr>
            <a:r>
              <a:rPr lang="en-IN" sz="1500" b="0" dirty="0">
                <a:solidFill>
                  <a:srgbClr val="1F2A37"/>
                </a:solidFill>
              </a:rPr>
              <a:t>Harmonic-to-noise ratio measures: harmonic-to-noise ratio in the frequency band 0-500 Hz (HNR05), in 0-1500 Hz (HNR15), in 0-2500 Hz (HNR25), in 0-3500 Hz (HNR35), and in 0-3800 Hz (HNR38).</a:t>
            </a:r>
          </a:p>
          <a:p>
            <a:pPr marL="457200" lvl="0" indent="-457200" algn="just">
              <a:buClr>
                <a:srgbClr val="1F2A37">
                  <a:lumMod val="75000"/>
                  <a:lumOff val="25000"/>
                </a:srgbClr>
              </a:buClr>
              <a:buFont typeface="+mj-lt"/>
              <a:buAutoNum type="arabicPeriod" startAt="6"/>
            </a:pPr>
            <a:r>
              <a:rPr lang="en-IN" sz="1500" b="0" dirty="0">
                <a:solidFill>
                  <a:srgbClr val="1F2A37"/>
                </a:solidFill>
              </a:rPr>
              <a:t>Mel frequency cepstral coefficient-based spectral measures of order 0 to 12 (MFCC0, MFCC1,..., MFCC12) and their derivatives (Delta0, Delta1,..., Delta12).</a:t>
            </a:r>
          </a:p>
          <a:p>
            <a:pPr marL="457200" lvl="0" indent="-457200" algn="just">
              <a:buClr>
                <a:srgbClr val="1F2A37">
                  <a:lumMod val="75000"/>
                  <a:lumOff val="25000"/>
                </a:srgbClr>
              </a:buClr>
              <a:buFont typeface="+mj-lt"/>
              <a:buAutoNum type="arabicPeriod" startAt="6"/>
            </a:pPr>
            <a:r>
              <a:rPr lang="en-IN" sz="1500" b="0" dirty="0">
                <a:solidFill>
                  <a:srgbClr val="1F2A37"/>
                </a:solidFill>
              </a:rPr>
              <a:t>Recurrence period density entropy (RPDE).</a:t>
            </a:r>
          </a:p>
          <a:p>
            <a:pPr marL="457200" lvl="0" indent="-457200" algn="just">
              <a:buClr>
                <a:srgbClr val="1F2A37">
                  <a:lumMod val="75000"/>
                  <a:lumOff val="25000"/>
                </a:srgbClr>
              </a:buClr>
              <a:buFont typeface="+mj-lt"/>
              <a:buAutoNum type="arabicPeriod" startAt="6"/>
            </a:pPr>
            <a:r>
              <a:rPr lang="en-IN" sz="1500" b="0" dirty="0">
                <a:solidFill>
                  <a:srgbClr val="1F2A37"/>
                </a:solidFill>
              </a:rPr>
              <a:t>Detrended fluctuation analysis (DFA).</a:t>
            </a:r>
          </a:p>
          <a:p>
            <a:pPr marL="457200" lvl="0" indent="-457200" algn="just">
              <a:buClr>
                <a:srgbClr val="1F2A37">
                  <a:lumMod val="75000"/>
                  <a:lumOff val="25000"/>
                </a:srgbClr>
              </a:buClr>
              <a:buFont typeface="+mj-lt"/>
              <a:buAutoNum type="arabicPeriod" startAt="6"/>
            </a:pPr>
            <a:r>
              <a:rPr lang="en-IN" sz="1500" b="0" dirty="0">
                <a:solidFill>
                  <a:srgbClr val="1F2A37"/>
                </a:solidFill>
              </a:rPr>
              <a:t>Pitch period entropy (PPE).</a:t>
            </a:r>
          </a:p>
          <a:p>
            <a:pPr marL="457200" lvl="0" indent="-457200" algn="just">
              <a:buClr>
                <a:srgbClr val="1F2A37">
                  <a:lumMod val="75000"/>
                  <a:lumOff val="25000"/>
                </a:srgbClr>
              </a:buClr>
              <a:buFont typeface="+mj-lt"/>
              <a:buAutoNum type="arabicPeriod" startAt="6"/>
            </a:pPr>
            <a:r>
              <a:rPr lang="en-IN" sz="1500" b="0" dirty="0">
                <a:solidFill>
                  <a:srgbClr val="1F2A37"/>
                </a:solidFill>
              </a:rPr>
              <a:t>Glottal-to-noise excitation ratio (GNE).</a:t>
            </a:r>
            <a:endParaRPr lang="en-US" sz="1500" b="0" dirty="0">
              <a:solidFill>
                <a:srgbClr val="1F2A37"/>
              </a:solidFill>
            </a:endParaRPr>
          </a:p>
        </p:txBody>
      </p:sp>
      <p:pic>
        <p:nvPicPr>
          <p:cNvPr id="18" name="Content Placeholder 13" descr="Text&#10;&#10;Description automatically generated">
            <a:extLst>
              <a:ext uri="{FF2B5EF4-FFF2-40B4-BE49-F238E27FC236}">
                <a16:creationId xmlns:a16="http://schemas.microsoft.com/office/drawing/2014/main" id="{94786C57-1830-EE46-B713-5AC0FD0E410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296890" y="365125"/>
            <a:ext cx="3686103" cy="1190304"/>
          </a:xfrm>
        </p:spPr>
      </p:pic>
    </p:spTree>
    <p:extLst>
      <p:ext uri="{BB962C8B-B14F-4D97-AF65-F5344CB8AC3E}">
        <p14:creationId xmlns:p14="http://schemas.microsoft.com/office/powerpoint/2010/main" val="3476642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710128A-6FCF-2542-B26E-0C77E00E2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BDBAB6D-F194-F241-8A25-021631EC3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He also used random forest(85%, k=40), Gradient Boosting(81.25%,all), support vector regression(85%, k=40).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43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E28CD-00DE-7F4A-A223-10DC4B93A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73439"/>
            <a:ext cx="10659110" cy="956598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2CBB8-37A1-364A-9CD2-3526FC456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1330037"/>
            <a:ext cx="10659110" cy="4846925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sz="2200" dirty="0"/>
              <a:t>In this Project, our main objective is to compare all possible Machine learning classification Algorithms to create best model out of it. </a:t>
            </a:r>
          </a:p>
          <a:p>
            <a:pPr algn="just">
              <a:lnSpc>
                <a:spcPct val="150000"/>
              </a:lnSpc>
            </a:pPr>
            <a:r>
              <a:rPr lang="en-IN" sz="2200" dirty="0"/>
              <a:t>The dataset is taken from the </a:t>
            </a:r>
            <a:r>
              <a:rPr lang="en-IN" sz="2200" b="1" dirty="0"/>
              <a:t>UCI machine learning repository </a:t>
            </a:r>
            <a:r>
              <a:rPr lang="en-IN" sz="2200" dirty="0"/>
              <a:t>namely-Parkinson disease dataset with replicated acoustic features.</a:t>
            </a:r>
          </a:p>
          <a:p>
            <a:pPr algn="just">
              <a:lnSpc>
                <a:spcPct val="150000"/>
              </a:lnSpc>
            </a:pPr>
            <a:r>
              <a:rPr lang="en-IN" sz="2200" dirty="0"/>
              <a:t>Various machine leaning techniques can be used and then the accuracy of the classifiers can be compared.</a:t>
            </a:r>
          </a:p>
          <a:p>
            <a:pPr algn="just">
              <a:lnSpc>
                <a:spcPct val="150000"/>
              </a:lnSpc>
            </a:pPr>
            <a:r>
              <a:rPr lang="en-IN" sz="2200" dirty="0"/>
              <a:t>The classifier which gives highest accuracy can be selected as this a medical application we generally require more accuracy and efficiency that can't be compromised.</a:t>
            </a:r>
          </a:p>
          <a:p>
            <a:pPr algn="just">
              <a:lnSpc>
                <a:spcPct val="150000"/>
              </a:lnSpc>
            </a:pPr>
            <a:r>
              <a:rPr lang="en-IN" sz="2200" dirty="0"/>
              <a:t>This model will be very helpful to doctors in order to say that the Patient is suffering with Parkinson or not.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83863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8427DF8B-AF40-4916-BF81-7B4B1D6A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AE0E191-47BD-46BD-846E-E994713F2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D27240-D580-3B44-A609-EAEC5A9B5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73" y="279229"/>
            <a:ext cx="4606280" cy="747795"/>
          </a:xfrm>
        </p:spPr>
        <p:txBody>
          <a:bodyPr anchor="b">
            <a:normAutofit/>
          </a:bodyPr>
          <a:lstStyle/>
          <a:p>
            <a:r>
              <a:rPr lang="en-US" sz="44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9607F-A480-BB40-8D2B-292D53B57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98" y="1025143"/>
            <a:ext cx="6441823" cy="3011342"/>
          </a:xfrm>
        </p:spPr>
        <p:txBody>
          <a:bodyPr anchor="t">
            <a:normAutofit fontScale="92500" lnSpcReduction="10000"/>
          </a:bodyPr>
          <a:lstStyle/>
          <a:p>
            <a:pPr algn="just">
              <a:lnSpc>
                <a:spcPct val="120000"/>
              </a:lnSpc>
            </a:pPr>
            <a:r>
              <a:rPr lang="en-US" sz="1800" dirty="0"/>
              <a:t>Parkinson's disease is </a:t>
            </a:r>
            <a:r>
              <a:rPr lang="en-IN" dirty="0"/>
              <a:t>second most common neurological disorder</a:t>
            </a:r>
            <a:r>
              <a:rPr lang="en-US" sz="1800" dirty="0"/>
              <a:t> that leads to </a:t>
            </a:r>
            <a:r>
              <a:rPr lang="en-US" sz="1800" b="1" dirty="0"/>
              <a:t>shaking</a:t>
            </a:r>
            <a:r>
              <a:rPr lang="en-US" sz="1800" dirty="0"/>
              <a:t>, </a:t>
            </a:r>
            <a:r>
              <a:rPr lang="en-US" sz="1800" b="1" dirty="0"/>
              <a:t>stiffness</a:t>
            </a:r>
            <a:r>
              <a:rPr lang="en-US" sz="1800" dirty="0"/>
              <a:t>, and </a:t>
            </a:r>
            <a:r>
              <a:rPr lang="en-US" sz="1800" b="1" dirty="0"/>
              <a:t>difficulty</a:t>
            </a:r>
            <a:r>
              <a:rPr lang="en-US" sz="1800" dirty="0"/>
              <a:t> </a:t>
            </a:r>
            <a:r>
              <a:rPr lang="en-US" sz="1800" b="1" dirty="0"/>
              <a:t>with</a:t>
            </a:r>
            <a:r>
              <a:rPr lang="en-US" sz="1800" dirty="0"/>
              <a:t> </a:t>
            </a:r>
            <a:r>
              <a:rPr lang="en-US" sz="1800" b="1" dirty="0"/>
              <a:t>walking</a:t>
            </a:r>
            <a:r>
              <a:rPr lang="en-US" sz="1800" dirty="0"/>
              <a:t>, </a:t>
            </a:r>
            <a:r>
              <a:rPr lang="en-US" sz="1800" b="1" dirty="0"/>
              <a:t>balance</a:t>
            </a:r>
            <a:r>
              <a:rPr lang="en-US" sz="1800" dirty="0"/>
              <a:t>, and </a:t>
            </a:r>
            <a:r>
              <a:rPr lang="en-US" sz="1800" b="1" dirty="0"/>
              <a:t>coordination</a:t>
            </a:r>
            <a:r>
              <a:rPr lang="en-US" sz="1800" dirty="0"/>
              <a:t>.</a:t>
            </a:r>
          </a:p>
          <a:p>
            <a:pPr algn="just">
              <a:lnSpc>
                <a:spcPct val="120000"/>
              </a:lnSpc>
            </a:pPr>
            <a:r>
              <a:rPr lang="en-US" sz="1800" dirty="0"/>
              <a:t>Parkinson’s disease is observed in people who are above 50 years old.</a:t>
            </a:r>
          </a:p>
          <a:p>
            <a:pPr algn="just">
              <a:lnSpc>
                <a:spcPct val="120000"/>
              </a:lnSpc>
            </a:pPr>
            <a:r>
              <a:rPr lang="en-US" sz="1800" dirty="0"/>
              <a:t>Nerve cell damage in the brain causes </a:t>
            </a:r>
            <a:r>
              <a:rPr lang="en-US" sz="1800" b="1" dirty="0"/>
              <a:t>dopamine</a:t>
            </a:r>
            <a:r>
              <a:rPr lang="en-US" sz="1800" dirty="0"/>
              <a:t> levels to drop, leading to the symptoms of Parkinson’s.</a:t>
            </a:r>
          </a:p>
          <a:p>
            <a:pPr algn="just">
              <a:lnSpc>
                <a:spcPct val="120000"/>
              </a:lnSpc>
            </a:pPr>
            <a:r>
              <a:rPr lang="en-IN" sz="1800" dirty="0"/>
              <a:t>More than 1 million cases per year are being recorded in </a:t>
            </a:r>
            <a:r>
              <a:rPr lang="en-IN" sz="1800" b="1" dirty="0"/>
              <a:t>India</a:t>
            </a:r>
            <a:r>
              <a:rPr lang="en-IN" sz="1800" dirty="0"/>
              <a:t>.</a:t>
            </a:r>
            <a:endParaRPr lang="en-US" sz="1800" dirty="0"/>
          </a:p>
          <a:p>
            <a:pPr algn="just"/>
            <a:endParaRPr lang="en-US" sz="1800" dirty="0"/>
          </a:p>
        </p:txBody>
      </p:sp>
      <p:sp>
        <p:nvSpPr>
          <p:cNvPr id="51" name="Oval 1">
            <a:extLst>
              <a:ext uri="{FF2B5EF4-FFF2-40B4-BE49-F238E27FC236}">
                <a16:creationId xmlns:a16="http://schemas.microsoft.com/office/drawing/2014/main" id="{D60DC0FE-B192-4898-9A42-DD3CA10611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068" y="1214970"/>
            <a:ext cx="5716933" cy="5643030"/>
          </a:xfrm>
          <a:custGeom>
            <a:avLst/>
            <a:gdLst>
              <a:gd name="connsiteX0" fmla="*/ 3371933 w 5716933"/>
              <a:gd name="connsiteY0" fmla="*/ 0 h 5643030"/>
              <a:gd name="connsiteX1" fmla="*/ 5516795 w 5716933"/>
              <a:gd name="connsiteY1" fmla="*/ 769986 h 5643030"/>
              <a:gd name="connsiteX2" fmla="*/ 5716933 w 5716933"/>
              <a:gd name="connsiteY2" fmla="*/ 951883 h 5643030"/>
              <a:gd name="connsiteX3" fmla="*/ 5716933 w 5716933"/>
              <a:gd name="connsiteY3" fmla="*/ 5643030 h 5643030"/>
              <a:gd name="connsiteX4" fmla="*/ 884716 w 5716933"/>
              <a:gd name="connsiteY4" fmla="*/ 5643030 h 5643030"/>
              <a:gd name="connsiteX5" fmla="*/ 769986 w 5716933"/>
              <a:gd name="connsiteY5" fmla="*/ 5516796 h 5643030"/>
              <a:gd name="connsiteX6" fmla="*/ 0 w 5716933"/>
              <a:gd name="connsiteY6" fmla="*/ 3371933 h 5643030"/>
              <a:gd name="connsiteX7" fmla="*/ 3371933 w 5716933"/>
              <a:gd name="connsiteY7" fmla="*/ 0 h 5643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6933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3" y="951883"/>
                </a:lnTo>
                <a:lnTo>
                  <a:pt x="5716933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3" name="decorative circles">
            <a:extLst>
              <a:ext uri="{FF2B5EF4-FFF2-40B4-BE49-F238E27FC236}">
                <a16:creationId xmlns:a16="http://schemas.microsoft.com/office/drawing/2014/main" id="{47154ABD-A760-4C29-A394-422706C2C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87E907A3-04C3-40DF-AF5B-74DFD98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C341F19-78FA-4078-B1AD-5E1646DD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6E0C6E1-CEDB-4511-B675-C5C48112E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C863F213-E875-41B8-A148-A90BCD837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6FF8E98-A1E7-49FB-95C2-4518E16B5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2" descr="Axovant's Parkinson's Disease Gene Therapy Clinical Trial Launched in UK">
            <a:extLst>
              <a:ext uri="{FF2B5EF4-FFF2-40B4-BE49-F238E27FC236}">
                <a16:creationId xmlns:a16="http://schemas.microsoft.com/office/drawing/2014/main" id="{19C29AD6-4288-F34E-BBAD-8D9C4B3556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7" t="15471" r="8670" b="5683"/>
          <a:stretch/>
        </p:blipFill>
        <p:spPr bwMode="auto">
          <a:xfrm>
            <a:off x="7914640" y="2011680"/>
            <a:ext cx="3830320" cy="484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B2E5377-AFE8-FB49-8B8A-46354999FA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8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8873" y="4036485"/>
            <a:ext cx="5018060" cy="255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22084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BCCE4B8-F82C-D944-A0F3-4B5891E45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939973"/>
          </a:xfrm>
        </p:spPr>
        <p:txBody>
          <a:bodyPr/>
          <a:lstStyle/>
          <a:p>
            <a:r>
              <a:rPr lang="en-US" dirty="0"/>
              <a:t>Stages of Parkinson’s Disease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1FF7CDE-0A42-8A4E-AF16-3EE6A680B6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596044"/>
            <a:ext cx="5242560" cy="458091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IN" sz="1700" b="1" dirty="0"/>
              <a:t>Stage One</a:t>
            </a:r>
          </a:p>
          <a:p>
            <a:pPr algn="just"/>
            <a:r>
              <a:rPr lang="en-IN" sz="1500" dirty="0"/>
              <a:t>Individuals experience mild symptoms that generally do not interfere with daily activities. </a:t>
            </a:r>
            <a:r>
              <a:rPr lang="en-IN" sz="1500" b="1" dirty="0"/>
              <a:t>Tremor</a:t>
            </a:r>
            <a:r>
              <a:rPr lang="en-IN" sz="1500" dirty="0"/>
              <a:t> and other movement symptoms occur on </a:t>
            </a:r>
            <a:r>
              <a:rPr lang="en-IN" sz="1500" b="1" dirty="0"/>
              <a:t>one side of the body only</a:t>
            </a:r>
            <a:r>
              <a:rPr lang="en-IN" sz="1500" dirty="0"/>
              <a:t>. They may also experience changes in posture, walking and facial expressions.</a:t>
            </a:r>
          </a:p>
          <a:p>
            <a:pPr marL="0" indent="0" algn="just">
              <a:buNone/>
            </a:pPr>
            <a:r>
              <a:rPr lang="en-IN" sz="1700" b="1" dirty="0"/>
              <a:t>Stage Two</a:t>
            </a:r>
          </a:p>
          <a:p>
            <a:pPr algn="just"/>
            <a:r>
              <a:rPr lang="en-IN" sz="1500" dirty="0"/>
              <a:t>Symptoms worsen, including tremor, rigidity and other movement symptoms on </a:t>
            </a:r>
            <a:r>
              <a:rPr lang="en-IN" sz="1500" b="1" dirty="0"/>
              <a:t>both sides of the body</a:t>
            </a:r>
            <a:r>
              <a:rPr lang="en-IN" sz="1500" dirty="0"/>
              <a:t>. The person is still able to live alone, but daily tasks are more difficult and lengthier.</a:t>
            </a:r>
          </a:p>
          <a:p>
            <a:pPr marL="0" indent="0" algn="just">
              <a:buNone/>
            </a:pPr>
            <a:r>
              <a:rPr lang="en-IN" sz="1700" b="1" dirty="0"/>
              <a:t>Stage Three</a:t>
            </a:r>
          </a:p>
          <a:p>
            <a:r>
              <a:rPr lang="en-IN" sz="1500" dirty="0"/>
              <a:t>This is considered mid-stage. Individuals experience loss of </a:t>
            </a:r>
            <a:r>
              <a:rPr lang="en-IN" sz="1500" b="1" dirty="0"/>
              <a:t>balance and slowness of movements</a:t>
            </a:r>
            <a:r>
              <a:rPr lang="en-IN" sz="1500" dirty="0"/>
              <a:t>. While still fully independent, these symptoms significantly impair activities such as dressing and eating. Falls are also more common by stage three.</a:t>
            </a:r>
          </a:p>
          <a:p>
            <a:endParaRPr lang="en-IN" sz="15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75729A5-3FAC-7248-AB2E-9F4492C53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96045"/>
            <a:ext cx="5181600" cy="266099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IN" sz="1700" b="1" dirty="0"/>
              <a:t>Stage Four</a:t>
            </a:r>
          </a:p>
          <a:p>
            <a:pPr algn="just"/>
            <a:r>
              <a:rPr lang="en-IN" sz="1500" dirty="0"/>
              <a:t>Symptoms are severe and limiting. Individuals may stand without help, but movement </a:t>
            </a:r>
            <a:r>
              <a:rPr lang="en-IN" sz="1500" b="1" dirty="0"/>
              <a:t>likely requires a walker</a:t>
            </a:r>
            <a:r>
              <a:rPr lang="en-IN" sz="1500" dirty="0"/>
              <a:t>. People in stage four require help with daily activities and are unable to live alone.</a:t>
            </a:r>
          </a:p>
          <a:p>
            <a:pPr marL="0" indent="0" algn="just">
              <a:buNone/>
            </a:pPr>
            <a:r>
              <a:rPr lang="en-IN" sz="1700" b="1" dirty="0"/>
              <a:t>Stage Five</a:t>
            </a:r>
          </a:p>
          <a:p>
            <a:pPr algn="just"/>
            <a:r>
              <a:rPr lang="en-IN" sz="1500" dirty="0"/>
              <a:t>Stiffness in the legs may make it impossible to stand or walk. The person </a:t>
            </a:r>
            <a:r>
              <a:rPr lang="en-IN" sz="1500" b="1" dirty="0"/>
              <a:t>requires a wheelchair or is bedridden</a:t>
            </a:r>
            <a:r>
              <a:rPr lang="en-IN" sz="1500" dirty="0"/>
              <a:t>. Around-the-clock nursing care is needed for all activities. The person may experience hallucinations and delusions.</a:t>
            </a:r>
          </a:p>
          <a:p>
            <a:pPr algn="just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898568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AD0892-2149-874F-BE1B-38F8B1292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Parkinson’s Patient at stage 5</a:t>
            </a:r>
            <a:endParaRPr lang="en-US" dirty="0"/>
          </a:p>
        </p:txBody>
      </p:sp>
      <p:pic>
        <p:nvPicPr>
          <p:cNvPr id="10" name="1" descr="1">
            <a:hlinkClick r:id="" action="ppaction://media"/>
            <a:extLst>
              <a:ext uri="{FF2B5EF4-FFF2-40B4-BE49-F238E27FC236}">
                <a16:creationId xmlns:a16="http://schemas.microsoft.com/office/drawing/2014/main" id="{5B731E7C-B75B-594E-9CE3-C98B420F37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06646" y="1690688"/>
            <a:ext cx="3632200" cy="4470400"/>
          </a:xfrm>
          <a:prstGeom prst="rect">
            <a:avLst/>
          </a:prstGeom>
        </p:spPr>
      </p:pic>
      <p:pic>
        <p:nvPicPr>
          <p:cNvPr id="11" name="2" descr="2">
            <a:hlinkClick r:id="" action="ppaction://media"/>
            <a:extLst>
              <a:ext uri="{FF2B5EF4-FFF2-40B4-BE49-F238E27FC236}">
                <a16:creationId xmlns:a16="http://schemas.microsoft.com/office/drawing/2014/main" id="{F32B2662-A944-7C48-BE79-4985902D56E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43048" y="1690688"/>
            <a:ext cx="25908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87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1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44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9C3EC-4DA6-4647-BF1F-C2E0658E0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Symptoms and Alternative diseases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900B4-9D63-2B42-A6D0-D7641764E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Tremor </a:t>
            </a:r>
            <a:r>
              <a:rPr lang="en-IN" dirty="0"/>
              <a:t>in hands, arms, legs, </a:t>
            </a:r>
            <a:r>
              <a:rPr lang="en-IN" dirty="0" err="1"/>
              <a:t>jaw,chin</a:t>
            </a:r>
            <a:r>
              <a:rPr lang="en-IN" dirty="0"/>
              <a:t> - Essential tremor (ET), Neuropathic, Dystonic, Etc.</a:t>
            </a:r>
            <a:endParaRPr lang="en-US" dirty="0"/>
          </a:p>
          <a:p>
            <a:r>
              <a:rPr lang="en-IN" dirty="0"/>
              <a:t>Stiffness of the limbs and trunk - Cerebral palsy, Stiff-person syndrome, Etc.</a:t>
            </a:r>
          </a:p>
          <a:p>
            <a:r>
              <a:rPr lang="en-IN" dirty="0"/>
              <a:t>Slowness of movement – Bradykinesia, restless legs syndrome, Etc.</a:t>
            </a:r>
          </a:p>
          <a:p>
            <a:r>
              <a:rPr lang="en-IN" dirty="0"/>
              <a:t>Impaired balance and coordination – Ataxia, Meniere's disease(Vertigo) Etc</a:t>
            </a:r>
          </a:p>
          <a:p>
            <a:r>
              <a:rPr lang="en-IN" b="1" dirty="0"/>
              <a:t>Speech changes</a:t>
            </a:r>
            <a:r>
              <a:rPr lang="en-IN" dirty="0"/>
              <a:t> - Alzheimer’s, Laryngitis, Etc.</a:t>
            </a:r>
          </a:p>
          <a:p>
            <a:r>
              <a:rPr lang="en-IN" dirty="0"/>
              <a:t>Writing changes – ataxia, Essential tremor, Dystonic, Etc</a:t>
            </a:r>
          </a:p>
          <a:p>
            <a:r>
              <a:rPr lang="en-IN" dirty="0"/>
              <a:t>Trouble Sleeping – Insomnia, Narcolepsy, Etc</a:t>
            </a:r>
          </a:p>
          <a:p>
            <a:r>
              <a:rPr lang="en-IN" dirty="0"/>
              <a:t>Masked Face - progressive supranuclear palsy(PSP), Moebius syndrome, Etc</a:t>
            </a:r>
          </a:p>
          <a:p>
            <a:r>
              <a:rPr lang="en-IN" dirty="0"/>
              <a:t>Difficulty Swallowing – dysphagia, amyotrophic lateral sclerosis(ALS), Etc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26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7D61C-FC9C-BE4A-AA9B-4FF793132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C9A08-3002-FB42-A2CE-E75DA9ABF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445" y="1690688"/>
            <a:ext cx="10659110" cy="435133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IN" sz="1800" dirty="0"/>
              <a:t>[1] Ashish Kolte used Gaussian naive bayes classifier after applying k-best feature selection  and normalization on training data and got maximum accuracy of 86.25% at k=40.(IEEE -2019)</a:t>
            </a:r>
            <a:endParaRPr lang="en-IN" dirty="0"/>
          </a:p>
          <a:p>
            <a:pPr algn="just">
              <a:lnSpc>
                <a:spcPct val="150000"/>
              </a:lnSpc>
            </a:pPr>
            <a:r>
              <a:rPr lang="en-IN" sz="1800" dirty="0"/>
              <a:t>[2] Ibrahim Karabayir used Random Forest (81.8%), Logistic Regression(77.1%), SVM(74.4%), Extreme Gradient Boosting(81.6%), KNN(76%) and used Least Absolute Shrinkage and Selection Operator(LASSO) for feature selections.(BMC Medical Informatics Journal - 2020)</a:t>
            </a:r>
          </a:p>
          <a:p>
            <a:pPr algn="just">
              <a:lnSpc>
                <a:spcPct val="150000"/>
              </a:lnSpc>
            </a:pPr>
            <a:r>
              <a:rPr lang="en-IN" sz="1800" dirty="0"/>
              <a:t>[3] Lizbeth Naranjo used novel subject-based Bayesian classification(87.1%) and used all features for building a model.(Elsevier Journal- 2016)</a:t>
            </a:r>
          </a:p>
          <a:p>
            <a:pPr algn="just">
              <a:lnSpc>
                <a:spcPct val="150000"/>
              </a:lnSpc>
            </a:pPr>
            <a:r>
              <a:rPr lang="en-IN" sz="1800" dirty="0"/>
              <a:t>[4] A Yasar used Artificial neural networks using MATLAB using complete data and obtained 94% accuracy.(IOP Conference Series: Materials Science and Engineering - 2019)</a:t>
            </a:r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5340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9A5A3-0834-9E4F-A9FA-22FECBDE9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309" y="597146"/>
            <a:ext cx="4825538" cy="798657"/>
          </a:xfrm>
        </p:spPr>
        <p:txBody>
          <a:bodyPr>
            <a:normAutofit fontScale="90000"/>
          </a:bodyPr>
          <a:lstStyle/>
          <a:p>
            <a:pPr algn="just"/>
            <a:r>
              <a:rPr lang="en-US" dirty="0"/>
              <a:t>Dataset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A909ADE-FF8B-1348-9EE5-42CBBE216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1621792"/>
            <a:ext cx="10659110" cy="1670858"/>
          </a:xfrm>
        </p:spPr>
        <p:txBody>
          <a:bodyPr/>
          <a:lstStyle/>
          <a:p>
            <a:r>
              <a:rPr lang="en-IN" dirty="0"/>
              <a:t>There are 48 Attributes present in the dataset pertaining to the disease for 240 Instances.</a:t>
            </a:r>
          </a:p>
          <a:p>
            <a:r>
              <a:rPr lang="en-US" dirty="0"/>
              <a:t>In 48 Attributes the dataset have 45 features of the sample.</a:t>
            </a:r>
          </a:p>
          <a:p>
            <a:r>
              <a:rPr lang="en-US" dirty="0"/>
              <a:t>Out of 240 recordings, 120 are recordings from Parkinson’s patients and remaining 120 are healthy.</a:t>
            </a:r>
          </a:p>
          <a:p>
            <a:endParaRPr lang="en-US" dirty="0"/>
          </a:p>
        </p:txBody>
      </p:sp>
      <p:pic>
        <p:nvPicPr>
          <p:cNvPr id="8" name="Content Placeholder 13" descr="Text&#10;&#10;Description automatically generated">
            <a:extLst>
              <a:ext uri="{FF2B5EF4-FFF2-40B4-BE49-F238E27FC236}">
                <a16:creationId xmlns:a16="http://schemas.microsoft.com/office/drawing/2014/main" id="{9003E868-1B90-DC45-8130-3347F481C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402" y="528970"/>
            <a:ext cx="2895505" cy="935007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38846CBB-428A-BA41-A730-6F45DDBF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25" y="3429000"/>
            <a:ext cx="11517549" cy="29682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69127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1D526E-3DB4-8649-BFA6-9F08BD1FF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49783" y="660027"/>
            <a:ext cx="3599410" cy="935037"/>
          </a:xfrm>
        </p:spPr>
        <p:txBody>
          <a:bodyPr anchor="ctr">
            <a:normAutofit/>
          </a:bodyPr>
          <a:lstStyle/>
          <a:p>
            <a:pPr algn="ctr"/>
            <a:r>
              <a:rPr lang="en-US" sz="2700" dirty="0"/>
              <a:t>Feature Selection methods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DFD0FE-9D1B-B740-A7A1-61D52528C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49783" y="1870364"/>
            <a:ext cx="3599410" cy="4331534"/>
          </a:xfrm>
        </p:spPr>
        <p:txBody>
          <a:bodyPr>
            <a:normAutofit/>
          </a:bodyPr>
          <a:lstStyle/>
          <a:p>
            <a:r>
              <a:rPr lang="en-IN" dirty="0"/>
              <a:t>Pearson correlation coefficient</a:t>
            </a:r>
          </a:p>
          <a:p>
            <a:r>
              <a:rPr lang="en-US" dirty="0"/>
              <a:t>Information Gain(mutual_info)</a:t>
            </a:r>
          </a:p>
          <a:p>
            <a:r>
              <a:rPr lang="en-US" dirty="0"/>
              <a:t>Univariate Selection Method</a:t>
            </a:r>
          </a:p>
          <a:p>
            <a:r>
              <a:rPr lang="en-US" dirty="0"/>
              <a:t>Feature Importance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CD7E7A-CDB2-014D-88FC-364915AF52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15449" y="660027"/>
            <a:ext cx="4526380" cy="935037"/>
          </a:xfrm>
        </p:spPr>
        <p:txBody>
          <a:bodyPr anchor="ctr">
            <a:normAutofit/>
          </a:bodyPr>
          <a:lstStyle/>
          <a:p>
            <a:pPr algn="ctr"/>
            <a:r>
              <a:rPr lang="en-US" sz="2700" dirty="0"/>
              <a:t>Machine Learning Classifiers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CB609B-D4A3-CF4D-9CD1-92EA226CA3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15449" y="1795546"/>
            <a:ext cx="4526380" cy="4402427"/>
          </a:xfrm>
        </p:spPr>
        <p:txBody>
          <a:bodyPr>
            <a:noAutofit/>
          </a:bodyPr>
          <a:lstStyle/>
          <a:p>
            <a:r>
              <a:rPr lang="en-IN" dirty="0"/>
              <a:t>Stochastic Gradient Descent</a:t>
            </a:r>
          </a:p>
          <a:p>
            <a:r>
              <a:rPr lang="en-IN" dirty="0"/>
              <a:t>Gradient Descent</a:t>
            </a:r>
          </a:p>
          <a:p>
            <a:r>
              <a:rPr lang="en-IN" dirty="0"/>
              <a:t>K-Nearest Neighbours</a:t>
            </a:r>
          </a:p>
          <a:p>
            <a:r>
              <a:rPr lang="en-IN" dirty="0"/>
              <a:t>Decision Tree</a:t>
            </a:r>
          </a:p>
          <a:p>
            <a:r>
              <a:rPr lang="en-IN" dirty="0"/>
              <a:t>Random Forest</a:t>
            </a:r>
          </a:p>
          <a:p>
            <a:r>
              <a:rPr lang="en-IN" dirty="0"/>
              <a:t>Support Vector Machine</a:t>
            </a:r>
          </a:p>
          <a:p>
            <a:r>
              <a:rPr lang="en-IN" dirty="0"/>
              <a:t>Logistic Regression</a:t>
            </a:r>
          </a:p>
          <a:p>
            <a:r>
              <a:rPr lang="en-US" dirty="0"/>
              <a:t>Gaussian naive bayes</a:t>
            </a:r>
          </a:p>
          <a:p>
            <a:r>
              <a:rPr lang="en-IN" dirty="0"/>
              <a:t>Extreme Gradient Boosting (XGB)</a:t>
            </a:r>
          </a:p>
          <a:p>
            <a:r>
              <a:rPr lang="en-IN" dirty="0"/>
              <a:t>Light Gradient Boosting (LGB)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97D12E-4E7F-1548-AA27-343ACF796083}"/>
              </a:ext>
            </a:extLst>
          </p:cNvPr>
          <p:cNvSpPr txBox="1">
            <a:spLocks/>
          </p:cNvSpPr>
          <p:nvPr/>
        </p:nvSpPr>
        <p:spPr>
          <a:xfrm>
            <a:off x="593854" y="1795546"/>
            <a:ext cx="2689673" cy="44024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Numpy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Pandas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Matplot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Seaborn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Sklearn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Xgboost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Lightgbm(lgb)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2B0504B-B8A2-7B42-8E63-10CC9D0A0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854" y="660027"/>
            <a:ext cx="2689673" cy="935037"/>
          </a:xfrm>
        </p:spPr>
        <p:txBody>
          <a:bodyPr anchor="ctr">
            <a:normAutofit/>
          </a:bodyPr>
          <a:lstStyle/>
          <a:p>
            <a:pPr algn="ctr"/>
            <a:r>
              <a:rPr lang="en-US" sz="2700" b="1" dirty="0"/>
              <a:t>Libraries</a:t>
            </a:r>
          </a:p>
        </p:txBody>
      </p:sp>
    </p:spTree>
    <p:extLst>
      <p:ext uri="{BB962C8B-B14F-4D97-AF65-F5344CB8AC3E}">
        <p14:creationId xmlns:p14="http://schemas.microsoft.com/office/powerpoint/2010/main" val="2181687167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LightSeedRightStep">
      <a:dk1>
        <a:srgbClr val="000000"/>
      </a:dk1>
      <a:lt1>
        <a:srgbClr val="FFFFFF"/>
      </a:lt1>
      <a:dk2>
        <a:srgbClr val="1F2A37"/>
      </a:dk2>
      <a:lt2>
        <a:srgbClr val="E3E2E8"/>
      </a:lt2>
      <a:accent1>
        <a:srgbClr val="A0A47C"/>
      </a:accent1>
      <a:accent2>
        <a:srgbClr val="8CA772"/>
      </a:accent2>
      <a:accent3>
        <a:srgbClr val="83A980"/>
      </a:accent3>
      <a:accent4>
        <a:srgbClr val="75AC88"/>
      </a:accent4>
      <a:accent5>
        <a:srgbClr val="7EA79D"/>
      </a:accent5>
      <a:accent6>
        <a:srgbClr val="79A7B1"/>
      </a:accent6>
      <a:hlink>
        <a:srgbClr val="7069AE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3399</TotalTime>
  <Words>1253</Words>
  <Application>Microsoft Macintosh PowerPoint</Application>
  <PresentationFormat>Widescreen</PresentationFormat>
  <Paragraphs>97</Paragraphs>
  <Slides>15</Slides>
  <Notes>1</Notes>
  <HiddenSlides>4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Gill Sans Nova</vt:lpstr>
      <vt:lpstr>Wingdings</vt:lpstr>
      <vt:lpstr>ConfettiVTI</vt:lpstr>
      <vt:lpstr>PREDICTION OF PARKINSON’S DISEASE USING ML CLASSIFIERS </vt:lpstr>
      <vt:lpstr>Abstract</vt:lpstr>
      <vt:lpstr>Introduction</vt:lpstr>
      <vt:lpstr>Stages of Parkinson’s Disease</vt:lpstr>
      <vt:lpstr>Parkinson’s Patient at stage 5</vt:lpstr>
      <vt:lpstr>Symptoms and Alternative diseases</vt:lpstr>
      <vt:lpstr>Literature survey</vt:lpstr>
      <vt:lpstr>Dataset </vt:lpstr>
      <vt:lpstr>Libraries</vt:lpstr>
      <vt:lpstr>Reference</vt:lpstr>
      <vt:lpstr>THANK YOU</vt:lpstr>
      <vt:lpstr>PowerPoint Presentation</vt:lpstr>
      <vt:lpstr>Archimedes-spirals</vt:lpstr>
      <vt:lpstr>Dataset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PARKINSON’S DISEASE PREDICTION </dc:title>
  <dc:creator>Kunchala Theja Kumar</dc:creator>
  <cp:lastModifiedBy>Kunchala Theja Kumar</cp:lastModifiedBy>
  <cp:revision>86</cp:revision>
  <dcterms:created xsi:type="dcterms:W3CDTF">2021-03-25T13:05:22Z</dcterms:created>
  <dcterms:modified xsi:type="dcterms:W3CDTF">2021-04-22T18:01:36Z</dcterms:modified>
</cp:coreProperties>
</file>

<file path=docProps/thumbnail.jpeg>
</file>